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72" r:id="rId2"/>
    <p:sldId id="275" r:id="rId3"/>
    <p:sldId id="276" r:id="rId4"/>
    <p:sldId id="273" r:id="rId5"/>
    <p:sldId id="269" r:id="rId6"/>
    <p:sldId id="263" r:id="rId7"/>
    <p:sldId id="268" r:id="rId8"/>
    <p:sldId id="274" r:id="rId9"/>
    <p:sldId id="27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29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59E7B7-D654-B34F-B4AC-D5B2D08FEDC1}" type="datetimeFigureOut">
              <a:rPr lang="en-US" smtClean="0"/>
              <a:t>8/7/16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268766-72EC-EE40-B46C-DD96368FA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9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E3569C-5BE6-42BF-81C7-430E81E1A69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87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57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163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429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83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04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688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90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27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86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823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910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CA643-5833-6343-85B9-1A553AD496A6}" type="datetimeFigureOut">
              <a:rPr lang="en-US" smtClean="0"/>
              <a:t>8/7/16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72342-1819-4B4A-B43C-F9D3BFAF5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76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5" Type="http://schemas.openxmlformats.org/officeDocument/2006/relationships/image" Target="../media/image4.png"/><Relationship Id="rId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5" Type="http://schemas.openxmlformats.org/officeDocument/2006/relationships/image" Target="../media/image4.png"/><Relationship Id="rId6" Type="http://schemas.microsoft.com/office/2007/relationships/hdphoto" Target="../media/hdphoto3.wdp"/><Relationship Id="rId7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5933"/>
            <a:ext cx="9144000" cy="60721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113909"/>
            <a:ext cx="9143999" cy="1219201"/>
          </a:xfrm>
        </p:spPr>
        <p:txBody>
          <a:bodyPr/>
          <a:lstStyle/>
          <a:p>
            <a:r>
              <a:rPr lang="en-US" cap="none" dirty="0" err="1" smtClean="0">
                <a:solidFill>
                  <a:schemeClr val="bg1"/>
                </a:solidFill>
              </a:rPr>
              <a:t>Niwot</a:t>
            </a:r>
            <a:r>
              <a:rPr lang="en-US" cap="none" dirty="0" smtClean="0">
                <a:solidFill>
                  <a:schemeClr val="bg1"/>
                </a:solidFill>
              </a:rPr>
              <a:t> Ridge LTER</a:t>
            </a:r>
            <a:endParaRPr lang="en-US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631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5933"/>
            <a:ext cx="9144000" cy="607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26128" y="293847"/>
            <a:ext cx="8260672" cy="1039427"/>
          </a:xfrm>
        </p:spPr>
        <p:txBody>
          <a:bodyPr>
            <a:normAutofit/>
          </a:bodyPr>
          <a:lstStyle/>
          <a:p>
            <a:r>
              <a:rPr lang="en-US" sz="3600" cap="none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Niwot Ridge, Colorado </a:t>
            </a:r>
            <a:endParaRPr lang="en-US" sz="3600" cap="none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0" y="1117600"/>
            <a:ext cx="9172289" cy="0"/>
          </a:xfrm>
          <a:prstGeom prst="line">
            <a:avLst/>
          </a:prstGeom>
          <a:ln w="19050" cmpd="thickThin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-17286" y="1166303"/>
            <a:ext cx="9172289" cy="0"/>
          </a:xfrm>
          <a:prstGeom prst="line">
            <a:avLst/>
          </a:prstGeom>
          <a:ln w="57150" cmpd="thickThin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1304860" y="1329330"/>
            <a:ext cx="6562568" cy="5054286"/>
            <a:chOff x="1304860" y="1329330"/>
            <a:chExt cx="6562568" cy="5054286"/>
          </a:xfrm>
        </p:grpSpPr>
        <p:pic>
          <p:nvPicPr>
            <p:cNvPr id="8194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99635" l="0" r="99812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304860" y="1329330"/>
              <a:ext cx="6562568" cy="50542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5-Point Star 1"/>
            <p:cNvSpPr/>
            <p:nvPr/>
          </p:nvSpPr>
          <p:spPr>
            <a:xfrm>
              <a:off x="4206244" y="2389911"/>
              <a:ext cx="465512" cy="457200"/>
            </a:xfrm>
            <a:prstGeom prst="star5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3641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2127"/>
            <a:ext cx="9144000" cy="607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40" t="16663" r="5539" b="24348"/>
          <a:stretch/>
        </p:blipFill>
        <p:spPr bwMode="auto">
          <a:xfrm>
            <a:off x="729672" y="1243380"/>
            <a:ext cx="7699552" cy="4641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7139317" y="1243380"/>
            <a:ext cx="1780908" cy="1371600"/>
            <a:chOff x="1304860" y="1329330"/>
            <a:chExt cx="6562568" cy="5054286"/>
          </a:xfrm>
        </p:grpSpPr>
        <p:pic>
          <p:nvPicPr>
            <p:cNvPr id="3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9635" l="0" r="99812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304860" y="1329330"/>
              <a:ext cx="6562568" cy="50542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" name="5-Point Star 31"/>
            <p:cNvSpPr/>
            <p:nvPr/>
          </p:nvSpPr>
          <p:spPr>
            <a:xfrm>
              <a:off x="4206244" y="2389911"/>
              <a:ext cx="465512" cy="457200"/>
            </a:xfrm>
            <a:prstGeom prst="star5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5"/>
          <p:cNvSpPr>
            <a:spLocks noGrp="1"/>
          </p:cNvSpPr>
          <p:nvPr>
            <p:ph type="title"/>
          </p:nvPr>
        </p:nvSpPr>
        <p:spPr>
          <a:xfrm>
            <a:off x="426128" y="293847"/>
            <a:ext cx="8260672" cy="1039427"/>
          </a:xfrm>
        </p:spPr>
        <p:txBody>
          <a:bodyPr>
            <a:normAutofit/>
          </a:bodyPr>
          <a:lstStyle/>
          <a:p>
            <a:r>
              <a:rPr lang="en-US" sz="3600" cap="non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Niwot Ridge, Colorado </a:t>
            </a:r>
            <a:endParaRPr lang="en-US" sz="3600" cap="none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1117600"/>
            <a:ext cx="9172289" cy="0"/>
          </a:xfrm>
          <a:prstGeom prst="line">
            <a:avLst/>
          </a:prstGeom>
          <a:ln w="19050" cmpd="thickThin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-17286" y="1166303"/>
            <a:ext cx="9172289" cy="0"/>
          </a:xfrm>
          <a:prstGeom prst="line">
            <a:avLst/>
          </a:prstGeom>
          <a:ln w="57150" cmpd="thickThin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3856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5933"/>
            <a:ext cx="9144000" cy="6072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40" t="16663" r="5539" b="24348"/>
          <a:stretch/>
        </p:blipFill>
        <p:spPr bwMode="auto">
          <a:xfrm>
            <a:off x="729672" y="1243380"/>
            <a:ext cx="7699552" cy="4641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7139317" y="1243380"/>
            <a:ext cx="1780908" cy="1371600"/>
            <a:chOff x="1304860" y="1329330"/>
            <a:chExt cx="6562568" cy="5054286"/>
          </a:xfrm>
        </p:grpSpPr>
        <p:pic>
          <p:nvPicPr>
            <p:cNvPr id="31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99635" l="0" r="99812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304860" y="1329330"/>
              <a:ext cx="6562568" cy="50542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" name="5-Point Star 31"/>
            <p:cNvSpPr/>
            <p:nvPr/>
          </p:nvSpPr>
          <p:spPr>
            <a:xfrm>
              <a:off x="4206244" y="2389911"/>
              <a:ext cx="465512" cy="457200"/>
            </a:xfrm>
            <a:prstGeom prst="star5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itle 5"/>
          <p:cNvSpPr>
            <a:spLocks noGrp="1"/>
          </p:cNvSpPr>
          <p:nvPr>
            <p:ph type="title"/>
          </p:nvPr>
        </p:nvSpPr>
        <p:spPr>
          <a:xfrm>
            <a:off x="426128" y="293847"/>
            <a:ext cx="8260672" cy="1039427"/>
          </a:xfrm>
        </p:spPr>
        <p:txBody>
          <a:bodyPr>
            <a:normAutofit/>
          </a:bodyPr>
          <a:lstStyle/>
          <a:p>
            <a:r>
              <a:rPr lang="en-US" sz="3600" cap="none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Niwot Ridge, Colorado </a:t>
            </a:r>
            <a:endParaRPr lang="en-US" sz="3600" cap="none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1117600"/>
            <a:ext cx="9172289" cy="0"/>
          </a:xfrm>
          <a:prstGeom prst="line">
            <a:avLst/>
          </a:prstGeom>
          <a:ln w="19050" cmpd="thickThin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-17286" y="1166303"/>
            <a:ext cx="9172289" cy="0"/>
          </a:xfrm>
          <a:prstGeom prst="line">
            <a:avLst/>
          </a:prstGeom>
          <a:ln w="57150" cmpd="thickThin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4774526" y="2606830"/>
            <a:ext cx="2386633" cy="1312613"/>
            <a:chOff x="4774526" y="2234068"/>
            <a:chExt cx="2386633" cy="1312613"/>
          </a:xfrm>
        </p:grpSpPr>
        <p:cxnSp>
          <p:nvCxnSpPr>
            <p:cNvPr id="14" name="Straight Connector 13"/>
            <p:cNvCxnSpPr/>
            <p:nvPr/>
          </p:nvCxnSpPr>
          <p:spPr>
            <a:xfrm flipH="1">
              <a:off x="4774526" y="2963079"/>
              <a:ext cx="858398" cy="3527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Picture 14"/>
            <p:cNvPicPr>
              <a:picLocks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9695" r="-7180"/>
            <a:stretch/>
          </p:blipFill>
          <p:spPr>
            <a:xfrm>
              <a:off x="5445761" y="2234068"/>
              <a:ext cx="1715398" cy="1312613"/>
            </a:xfrm>
            <a:prstGeom prst="rect">
              <a:avLst/>
            </a:prstGeom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684777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695" r="-7180"/>
          <a:stretch/>
        </p:blipFill>
        <p:spPr>
          <a:xfrm>
            <a:off x="989145" y="780553"/>
            <a:ext cx="7112724" cy="5823274"/>
          </a:xfrm>
          <a:prstGeom prst="rect">
            <a:avLst/>
          </a:prstGeom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388985" y="125229"/>
            <a:ext cx="375295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Spatial heterogeneity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12564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695" r="-7180"/>
          <a:stretch/>
        </p:blipFill>
        <p:spPr>
          <a:xfrm>
            <a:off x="989145" y="780553"/>
            <a:ext cx="7112724" cy="5823274"/>
          </a:xfrm>
          <a:prstGeom prst="rect">
            <a:avLst/>
          </a:prstGeom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388985" y="125229"/>
            <a:ext cx="375295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Spatial heterogeneity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141935" y="2867773"/>
            <a:ext cx="3198414" cy="1384995"/>
          </a:xfrm>
          <a:prstGeom prst="rect">
            <a:avLst/>
          </a:prstGeom>
          <a:solidFill>
            <a:schemeClr val="bg1"/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Snow depth: </a:t>
            </a:r>
          </a:p>
          <a:p>
            <a:r>
              <a:rPr lang="en-US" sz="2800" dirty="0" smtClean="0"/>
              <a:t>Growing season &amp; moisture availability</a:t>
            </a:r>
          </a:p>
        </p:txBody>
      </p:sp>
    </p:spTree>
    <p:extLst>
      <p:ext uri="{BB962C8B-B14F-4D97-AF65-F5344CB8AC3E}">
        <p14:creationId xmlns:p14="http://schemas.microsoft.com/office/powerpoint/2010/main" val="1710048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985" y="125229"/>
            <a:ext cx="3073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Temporal change</a:t>
            </a:r>
            <a:endParaRPr lang="en-US" sz="3200" dirty="0"/>
          </a:p>
        </p:txBody>
      </p:sp>
      <p:grpSp>
        <p:nvGrpSpPr>
          <p:cNvPr id="9" name="Group 8"/>
          <p:cNvGrpSpPr/>
          <p:nvPr/>
        </p:nvGrpSpPr>
        <p:grpSpPr>
          <a:xfrm>
            <a:off x="636298" y="1097031"/>
            <a:ext cx="5285991" cy="4986724"/>
            <a:chOff x="6047509" y="2407711"/>
            <a:chExt cx="2795085" cy="3127918"/>
          </a:xfrm>
        </p:grpSpPr>
        <p:pic>
          <p:nvPicPr>
            <p:cNvPr id="11" name="Picture 10" descr="Fig5_revised_20160211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31" t="50000"/>
            <a:stretch/>
          </p:blipFill>
          <p:spPr>
            <a:xfrm>
              <a:off x="6047509" y="2407711"/>
              <a:ext cx="2795085" cy="3127918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8371260" y="2747997"/>
              <a:ext cx="234560" cy="242459"/>
            </a:xfrm>
            <a:prstGeom prst="ellipse">
              <a:avLst/>
            </a:prstGeom>
            <a:noFill/>
            <a:ln w="25400" cap="flat" cmpd="sng" algn="ctr">
              <a:solidFill>
                <a:srgbClr val="F79646">
                  <a:lumMod val="75000"/>
                </a:srgbClr>
              </a:solidFill>
              <a:prstDash val="solid"/>
            </a:ln>
            <a:effectLst/>
          </p:spPr>
          <p:txBody>
            <a:bodyPr lIns="91420" tIns="45710" rIns="91420" bIns="45710" rtlCol="0" anchor="ctr"/>
            <a:lstStyle/>
            <a:p>
              <a:pPr marL="0" marR="0" lvl="0" indent="0" algn="ctr" defTabSz="914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7822261" y="2747997"/>
              <a:ext cx="234560" cy="242459"/>
            </a:xfrm>
            <a:prstGeom prst="ellipse">
              <a:avLst/>
            </a:prstGeom>
            <a:noFill/>
            <a:ln w="25400" cap="flat" cmpd="sng" algn="ctr">
              <a:solidFill>
                <a:srgbClr val="F79646">
                  <a:lumMod val="75000"/>
                </a:srgbClr>
              </a:solidFill>
              <a:prstDash val="solid"/>
            </a:ln>
            <a:effectLst/>
          </p:spPr>
          <p:txBody>
            <a:bodyPr lIns="91420" tIns="45710" rIns="91420" bIns="45710" rtlCol="0" anchor="ctr"/>
            <a:lstStyle/>
            <a:p>
              <a:pPr marL="0" marR="0" lvl="0" indent="0" algn="ctr" defTabSz="914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4857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985" y="125229"/>
            <a:ext cx="3073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Temporal change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6364843" y="1097031"/>
            <a:ext cx="2725252" cy="1384995"/>
          </a:xfrm>
          <a:prstGeom prst="rect">
            <a:avLst/>
          </a:prstGeom>
          <a:solidFill>
            <a:schemeClr val="bg1"/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Climate change:</a:t>
            </a:r>
          </a:p>
          <a:p>
            <a:r>
              <a:rPr lang="en-US" sz="2800" dirty="0" smtClean="0"/>
              <a:t>Longer summers &amp; more extremes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36298" y="1097031"/>
            <a:ext cx="5285991" cy="4986724"/>
            <a:chOff x="6047509" y="2407711"/>
            <a:chExt cx="2795085" cy="3127918"/>
          </a:xfrm>
        </p:grpSpPr>
        <p:pic>
          <p:nvPicPr>
            <p:cNvPr id="11" name="Picture 10" descr="Fig5_revised_20160211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31" t="50000"/>
            <a:stretch/>
          </p:blipFill>
          <p:spPr>
            <a:xfrm>
              <a:off x="6047509" y="2407711"/>
              <a:ext cx="2795085" cy="3127918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8371260" y="2747997"/>
              <a:ext cx="234560" cy="242459"/>
            </a:xfrm>
            <a:prstGeom prst="ellipse">
              <a:avLst/>
            </a:prstGeom>
            <a:noFill/>
            <a:ln w="25400" cap="flat" cmpd="sng" algn="ctr">
              <a:solidFill>
                <a:srgbClr val="F79646">
                  <a:lumMod val="75000"/>
                </a:srgbClr>
              </a:solidFill>
              <a:prstDash val="solid"/>
            </a:ln>
            <a:effectLst/>
          </p:spPr>
          <p:txBody>
            <a:bodyPr lIns="91420" tIns="45710" rIns="91420" bIns="45710" rtlCol="0" anchor="ctr"/>
            <a:lstStyle/>
            <a:p>
              <a:pPr marL="0" marR="0" lvl="0" indent="0" algn="ctr" defTabSz="914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7822261" y="2747997"/>
              <a:ext cx="234560" cy="242459"/>
            </a:xfrm>
            <a:prstGeom prst="ellipse">
              <a:avLst/>
            </a:prstGeom>
            <a:noFill/>
            <a:ln w="25400" cap="flat" cmpd="sng" algn="ctr">
              <a:solidFill>
                <a:srgbClr val="F79646">
                  <a:lumMod val="75000"/>
                </a:srgbClr>
              </a:solidFill>
              <a:prstDash val="solid"/>
            </a:ln>
            <a:effectLst/>
          </p:spPr>
          <p:txBody>
            <a:bodyPr lIns="91420" tIns="45710" rIns="91420" bIns="45710" rtlCol="0" anchor="ctr"/>
            <a:lstStyle/>
            <a:p>
              <a:pPr marL="0" marR="0" lvl="0" indent="0" algn="ctr" defTabSz="91420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7318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8160008.JPG"/>
          <p:cNvPicPr>
            <a:picLocks noChangeAspect="1"/>
          </p:cNvPicPr>
          <p:nvPr/>
        </p:nvPicPr>
        <p:blipFill>
          <a:blip r:embed="rId2" cstate="print">
            <a:alphaModFix/>
          </a:blip>
          <a:stretch>
            <a:fillRect/>
          </a:stretch>
        </p:blipFill>
        <p:spPr>
          <a:xfrm>
            <a:off x="0" y="-1"/>
            <a:ext cx="9144000" cy="6858000"/>
          </a:xfrm>
          <a:prstGeom prst="rect">
            <a:avLst/>
          </a:prstGeom>
        </p:spPr>
      </p:pic>
      <p:grpSp>
        <p:nvGrpSpPr>
          <p:cNvPr id="118" name="Group 117"/>
          <p:cNvGrpSpPr/>
          <p:nvPr/>
        </p:nvGrpSpPr>
        <p:grpSpPr>
          <a:xfrm>
            <a:off x="677023" y="355076"/>
            <a:ext cx="6579288" cy="5170398"/>
            <a:chOff x="1804794" y="730572"/>
            <a:chExt cx="6579288" cy="5170398"/>
          </a:xfrm>
        </p:grpSpPr>
        <p:sp>
          <p:nvSpPr>
            <p:cNvPr id="3" name="Rectangle 2"/>
            <p:cNvSpPr/>
            <p:nvPr/>
          </p:nvSpPr>
          <p:spPr>
            <a:xfrm>
              <a:off x="1804794" y="730572"/>
              <a:ext cx="6579288" cy="51703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87210" y="794473"/>
              <a:ext cx="3344314" cy="1200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Saddle grid:</a:t>
              </a:r>
            </a:p>
            <a:p>
              <a:r>
                <a:rPr lang="en-US" sz="2400" dirty="0" smtClean="0"/>
                <a:t>8 x 11 grid, </a:t>
              </a:r>
              <a:r>
                <a:rPr lang="en-US" sz="2400" dirty="0" smtClean="0"/>
                <a:t>4 habitats</a:t>
              </a:r>
            </a:p>
            <a:p>
              <a:r>
                <a:rPr lang="en-US" sz="2400" dirty="0" smtClean="0"/>
                <a:t>9 points across 20 years</a:t>
              </a:r>
              <a:endParaRPr lang="en-US" sz="2400" dirty="0"/>
            </a:p>
          </p:txBody>
        </p:sp>
        <p:grpSp>
          <p:nvGrpSpPr>
            <p:cNvPr id="11" name="Group 10"/>
            <p:cNvGrpSpPr/>
            <p:nvPr/>
          </p:nvGrpSpPr>
          <p:grpSpPr>
            <a:xfrm rot="5400000">
              <a:off x="1887867" y="2382802"/>
              <a:ext cx="3476383" cy="2766447"/>
              <a:chOff x="3294396" y="1170321"/>
              <a:chExt cx="3853131" cy="2660598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295335" y="3583519"/>
                <a:ext cx="3852192" cy="247400"/>
                <a:chOff x="3295335" y="3583519"/>
                <a:chExt cx="3852192" cy="247400"/>
              </a:xfrm>
            </p:grpSpPr>
            <p:grpSp>
              <p:nvGrpSpPr>
                <p:cNvPr id="104" name="Group 103"/>
                <p:cNvGrpSpPr/>
                <p:nvPr/>
              </p:nvGrpSpPr>
              <p:grpSpPr>
                <a:xfrm rot="16200000">
                  <a:off x="4545528" y="2345548"/>
                  <a:ext cx="235178" cy="2735564"/>
                  <a:chOff x="4656517" y="2410441"/>
                  <a:chExt cx="235178" cy="2735564"/>
                </a:xfrm>
              </p:grpSpPr>
              <p:sp>
                <p:nvSpPr>
                  <p:cNvPr id="108" name="Oval 107"/>
                  <p:cNvSpPr/>
                  <p:nvPr/>
                </p:nvSpPr>
                <p:spPr>
                  <a:xfrm>
                    <a:off x="4656517" y="2410441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9" name="Oval 108"/>
                  <p:cNvSpPr/>
                  <p:nvPr/>
                </p:nvSpPr>
                <p:spPr>
                  <a:xfrm>
                    <a:off x="4656517" y="27627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0" name="Oval 109"/>
                  <p:cNvSpPr/>
                  <p:nvPr/>
                </p:nvSpPr>
                <p:spPr>
                  <a:xfrm>
                    <a:off x="4656517" y="3114566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1" name="Oval 110"/>
                  <p:cNvSpPr/>
                  <p:nvPr/>
                </p:nvSpPr>
                <p:spPr>
                  <a:xfrm>
                    <a:off x="4656517" y="346685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2" name="Oval 111"/>
                  <p:cNvSpPr/>
                  <p:nvPr/>
                </p:nvSpPr>
                <p:spPr>
                  <a:xfrm>
                    <a:off x="4656517" y="383090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3" name="Oval 112"/>
                  <p:cNvSpPr/>
                  <p:nvPr/>
                </p:nvSpPr>
                <p:spPr>
                  <a:xfrm>
                    <a:off x="4656517" y="4183198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4" name="Oval 113"/>
                  <p:cNvSpPr/>
                  <p:nvPr/>
                </p:nvSpPr>
                <p:spPr>
                  <a:xfrm>
                    <a:off x="4656517" y="45350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5" name="Oval 114"/>
                  <p:cNvSpPr/>
                  <p:nvPr/>
                </p:nvSpPr>
                <p:spPr>
                  <a:xfrm>
                    <a:off x="4656517" y="4887323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05" name="Oval 104"/>
                <p:cNvSpPr/>
                <p:nvPr/>
              </p:nvSpPr>
              <p:spPr>
                <a:xfrm rot="16200000">
                  <a:off x="6146608" y="3583525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Oval 105"/>
                <p:cNvSpPr/>
                <p:nvPr/>
              </p:nvSpPr>
              <p:spPr>
                <a:xfrm rot="16200000">
                  <a:off x="6523847" y="3581249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Oval 106"/>
                <p:cNvSpPr/>
                <p:nvPr/>
              </p:nvSpPr>
              <p:spPr>
                <a:xfrm rot="16200000">
                  <a:off x="6900597" y="3571767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>
                <a:off x="3295335" y="3252006"/>
                <a:ext cx="3852192" cy="247400"/>
                <a:chOff x="3295335" y="3583519"/>
                <a:chExt cx="3852192" cy="247400"/>
              </a:xfrm>
            </p:grpSpPr>
            <p:grpSp>
              <p:nvGrpSpPr>
                <p:cNvPr id="92" name="Group 91"/>
                <p:cNvGrpSpPr/>
                <p:nvPr/>
              </p:nvGrpSpPr>
              <p:grpSpPr>
                <a:xfrm rot="16200000">
                  <a:off x="4545528" y="2345548"/>
                  <a:ext cx="235178" cy="2735564"/>
                  <a:chOff x="4656517" y="2410441"/>
                  <a:chExt cx="235178" cy="2735564"/>
                </a:xfrm>
              </p:grpSpPr>
              <p:sp>
                <p:nvSpPr>
                  <p:cNvPr id="96" name="Oval 95"/>
                  <p:cNvSpPr/>
                  <p:nvPr/>
                </p:nvSpPr>
                <p:spPr>
                  <a:xfrm>
                    <a:off x="4656517" y="2410441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7" name="Oval 96"/>
                  <p:cNvSpPr/>
                  <p:nvPr/>
                </p:nvSpPr>
                <p:spPr>
                  <a:xfrm>
                    <a:off x="4656517" y="27627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8" name="Oval 97"/>
                  <p:cNvSpPr/>
                  <p:nvPr/>
                </p:nvSpPr>
                <p:spPr>
                  <a:xfrm>
                    <a:off x="4656517" y="3114566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9" name="Oval 98"/>
                  <p:cNvSpPr/>
                  <p:nvPr/>
                </p:nvSpPr>
                <p:spPr>
                  <a:xfrm>
                    <a:off x="4656517" y="346685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0" name="Oval 99"/>
                  <p:cNvSpPr/>
                  <p:nvPr/>
                </p:nvSpPr>
                <p:spPr>
                  <a:xfrm>
                    <a:off x="4656517" y="383090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1" name="Oval 100"/>
                  <p:cNvSpPr/>
                  <p:nvPr/>
                </p:nvSpPr>
                <p:spPr>
                  <a:xfrm>
                    <a:off x="4656517" y="4183198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2" name="Oval 101"/>
                  <p:cNvSpPr/>
                  <p:nvPr/>
                </p:nvSpPr>
                <p:spPr>
                  <a:xfrm>
                    <a:off x="4656517" y="45350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3" name="Oval 102"/>
                  <p:cNvSpPr/>
                  <p:nvPr/>
                </p:nvSpPr>
                <p:spPr>
                  <a:xfrm>
                    <a:off x="4656517" y="4887323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93" name="Oval 92"/>
                <p:cNvSpPr/>
                <p:nvPr/>
              </p:nvSpPr>
              <p:spPr>
                <a:xfrm rot="16200000">
                  <a:off x="6146608" y="3583525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Oval 93"/>
                <p:cNvSpPr/>
                <p:nvPr/>
              </p:nvSpPr>
              <p:spPr>
                <a:xfrm rot="16200000">
                  <a:off x="6523847" y="3581249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Oval 94"/>
                <p:cNvSpPr/>
                <p:nvPr/>
              </p:nvSpPr>
              <p:spPr>
                <a:xfrm rot="16200000">
                  <a:off x="6900597" y="3571767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3295335" y="2879382"/>
                <a:ext cx="3852192" cy="247400"/>
                <a:chOff x="3295335" y="3583519"/>
                <a:chExt cx="3852192" cy="247400"/>
              </a:xfrm>
            </p:grpSpPr>
            <p:grpSp>
              <p:nvGrpSpPr>
                <p:cNvPr id="80" name="Group 79"/>
                <p:cNvGrpSpPr/>
                <p:nvPr/>
              </p:nvGrpSpPr>
              <p:grpSpPr>
                <a:xfrm rot="16200000">
                  <a:off x="4545528" y="2345548"/>
                  <a:ext cx="235178" cy="2735564"/>
                  <a:chOff x="4656517" y="2410441"/>
                  <a:chExt cx="235178" cy="2735564"/>
                </a:xfrm>
              </p:grpSpPr>
              <p:sp>
                <p:nvSpPr>
                  <p:cNvPr id="84" name="Oval 83"/>
                  <p:cNvSpPr/>
                  <p:nvPr/>
                </p:nvSpPr>
                <p:spPr>
                  <a:xfrm>
                    <a:off x="4656517" y="2410441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Oval 84"/>
                  <p:cNvSpPr/>
                  <p:nvPr/>
                </p:nvSpPr>
                <p:spPr>
                  <a:xfrm>
                    <a:off x="4656517" y="27627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Oval 85"/>
                  <p:cNvSpPr/>
                  <p:nvPr/>
                </p:nvSpPr>
                <p:spPr>
                  <a:xfrm>
                    <a:off x="4656517" y="3114566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7" name="Oval 86"/>
                  <p:cNvSpPr/>
                  <p:nvPr/>
                </p:nvSpPr>
                <p:spPr>
                  <a:xfrm>
                    <a:off x="4656517" y="346685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8" name="Oval 87"/>
                  <p:cNvSpPr/>
                  <p:nvPr/>
                </p:nvSpPr>
                <p:spPr>
                  <a:xfrm>
                    <a:off x="4656517" y="383090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9" name="Oval 88"/>
                  <p:cNvSpPr/>
                  <p:nvPr/>
                </p:nvSpPr>
                <p:spPr>
                  <a:xfrm>
                    <a:off x="4656517" y="4183198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0" name="Oval 89"/>
                  <p:cNvSpPr/>
                  <p:nvPr/>
                </p:nvSpPr>
                <p:spPr>
                  <a:xfrm>
                    <a:off x="4656517" y="45350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1" name="Oval 90"/>
                  <p:cNvSpPr/>
                  <p:nvPr/>
                </p:nvSpPr>
                <p:spPr>
                  <a:xfrm>
                    <a:off x="4656517" y="4887323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81" name="Oval 80"/>
                <p:cNvSpPr/>
                <p:nvPr/>
              </p:nvSpPr>
              <p:spPr>
                <a:xfrm rot="16200000">
                  <a:off x="6146608" y="3583525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Oval 81"/>
                <p:cNvSpPr/>
                <p:nvPr/>
              </p:nvSpPr>
              <p:spPr>
                <a:xfrm rot="16200000">
                  <a:off x="6523847" y="3581249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Oval 82"/>
                <p:cNvSpPr/>
                <p:nvPr/>
              </p:nvSpPr>
              <p:spPr>
                <a:xfrm rot="16200000">
                  <a:off x="6900597" y="3571767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>
                <a:off x="3294396" y="2533665"/>
                <a:ext cx="3852192" cy="247400"/>
                <a:chOff x="3295335" y="3583519"/>
                <a:chExt cx="3852192" cy="247400"/>
              </a:xfrm>
            </p:grpSpPr>
            <p:grpSp>
              <p:nvGrpSpPr>
                <p:cNvPr id="68" name="Group 67"/>
                <p:cNvGrpSpPr/>
                <p:nvPr/>
              </p:nvGrpSpPr>
              <p:grpSpPr>
                <a:xfrm rot="16200000">
                  <a:off x="4545528" y="2345548"/>
                  <a:ext cx="235178" cy="2735564"/>
                  <a:chOff x="4656517" y="2410441"/>
                  <a:chExt cx="235178" cy="2735564"/>
                </a:xfrm>
              </p:grpSpPr>
              <p:sp>
                <p:nvSpPr>
                  <p:cNvPr id="72" name="Oval 71"/>
                  <p:cNvSpPr/>
                  <p:nvPr/>
                </p:nvSpPr>
                <p:spPr>
                  <a:xfrm>
                    <a:off x="4656517" y="2410441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Oval 72"/>
                  <p:cNvSpPr/>
                  <p:nvPr/>
                </p:nvSpPr>
                <p:spPr>
                  <a:xfrm>
                    <a:off x="4656517" y="27627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Oval 73"/>
                  <p:cNvSpPr/>
                  <p:nvPr/>
                </p:nvSpPr>
                <p:spPr>
                  <a:xfrm>
                    <a:off x="4656517" y="3114566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Oval 74"/>
                  <p:cNvSpPr/>
                  <p:nvPr/>
                </p:nvSpPr>
                <p:spPr>
                  <a:xfrm>
                    <a:off x="4656517" y="346685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Oval 75"/>
                  <p:cNvSpPr/>
                  <p:nvPr/>
                </p:nvSpPr>
                <p:spPr>
                  <a:xfrm>
                    <a:off x="4656517" y="383090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Oval 76"/>
                  <p:cNvSpPr/>
                  <p:nvPr/>
                </p:nvSpPr>
                <p:spPr>
                  <a:xfrm>
                    <a:off x="4656517" y="4183198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Oval 77"/>
                  <p:cNvSpPr/>
                  <p:nvPr/>
                </p:nvSpPr>
                <p:spPr>
                  <a:xfrm>
                    <a:off x="4656517" y="45350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9" name="Oval 78"/>
                  <p:cNvSpPr/>
                  <p:nvPr/>
                </p:nvSpPr>
                <p:spPr>
                  <a:xfrm>
                    <a:off x="4656517" y="4887323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69" name="Oval 68"/>
                <p:cNvSpPr/>
                <p:nvPr/>
              </p:nvSpPr>
              <p:spPr>
                <a:xfrm rot="16200000">
                  <a:off x="6146608" y="3583525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Oval 69"/>
                <p:cNvSpPr/>
                <p:nvPr/>
              </p:nvSpPr>
              <p:spPr>
                <a:xfrm rot="16200000">
                  <a:off x="6523847" y="3581249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Oval 70"/>
                <p:cNvSpPr/>
                <p:nvPr/>
              </p:nvSpPr>
              <p:spPr>
                <a:xfrm rot="16200000">
                  <a:off x="6900597" y="3571767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" name="Group 15"/>
              <p:cNvGrpSpPr/>
              <p:nvPr/>
            </p:nvGrpSpPr>
            <p:grpSpPr>
              <a:xfrm>
                <a:off x="3294396" y="2193589"/>
                <a:ext cx="3852192" cy="247400"/>
                <a:chOff x="3295335" y="3583519"/>
                <a:chExt cx="3852192" cy="247400"/>
              </a:xfrm>
            </p:grpSpPr>
            <p:grpSp>
              <p:nvGrpSpPr>
                <p:cNvPr id="56" name="Group 55"/>
                <p:cNvGrpSpPr/>
                <p:nvPr/>
              </p:nvGrpSpPr>
              <p:grpSpPr>
                <a:xfrm rot="16200000">
                  <a:off x="4545528" y="2345548"/>
                  <a:ext cx="235178" cy="2735564"/>
                  <a:chOff x="4656517" y="2410441"/>
                  <a:chExt cx="235178" cy="2735564"/>
                </a:xfrm>
              </p:grpSpPr>
              <p:sp>
                <p:nvSpPr>
                  <p:cNvPr id="60" name="Oval 59"/>
                  <p:cNvSpPr/>
                  <p:nvPr/>
                </p:nvSpPr>
                <p:spPr>
                  <a:xfrm>
                    <a:off x="4656517" y="2410441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1" name="Oval 60"/>
                  <p:cNvSpPr/>
                  <p:nvPr/>
                </p:nvSpPr>
                <p:spPr>
                  <a:xfrm>
                    <a:off x="4656517" y="27627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2" name="Oval 61"/>
                  <p:cNvSpPr/>
                  <p:nvPr/>
                </p:nvSpPr>
                <p:spPr>
                  <a:xfrm>
                    <a:off x="4656517" y="3114566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3" name="Oval 62"/>
                  <p:cNvSpPr/>
                  <p:nvPr/>
                </p:nvSpPr>
                <p:spPr>
                  <a:xfrm>
                    <a:off x="4656517" y="346685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4" name="Oval 63"/>
                  <p:cNvSpPr/>
                  <p:nvPr/>
                </p:nvSpPr>
                <p:spPr>
                  <a:xfrm>
                    <a:off x="4656517" y="383090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5" name="Oval 64"/>
                  <p:cNvSpPr/>
                  <p:nvPr/>
                </p:nvSpPr>
                <p:spPr>
                  <a:xfrm>
                    <a:off x="4656517" y="4183198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6" name="Oval 65"/>
                  <p:cNvSpPr/>
                  <p:nvPr/>
                </p:nvSpPr>
                <p:spPr>
                  <a:xfrm>
                    <a:off x="4656517" y="45350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7" name="Oval 66"/>
                  <p:cNvSpPr/>
                  <p:nvPr/>
                </p:nvSpPr>
                <p:spPr>
                  <a:xfrm>
                    <a:off x="4656517" y="4887323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7" name="Oval 56"/>
                <p:cNvSpPr/>
                <p:nvPr/>
              </p:nvSpPr>
              <p:spPr>
                <a:xfrm rot="16200000">
                  <a:off x="6146608" y="3583525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/>
                <p:cNvSpPr/>
                <p:nvPr/>
              </p:nvSpPr>
              <p:spPr>
                <a:xfrm rot="16200000">
                  <a:off x="6523847" y="3581249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 rot="16200000">
                  <a:off x="6900597" y="3571767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3295335" y="1846481"/>
                <a:ext cx="3852192" cy="247400"/>
                <a:chOff x="3295335" y="3583519"/>
                <a:chExt cx="3852192" cy="247400"/>
              </a:xfrm>
            </p:grpSpPr>
            <p:grpSp>
              <p:nvGrpSpPr>
                <p:cNvPr id="44" name="Group 43"/>
                <p:cNvGrpSpPr/>
                <p:nvPr/>
              </p:nvGrpSpPr>
              <p:grpSpPr>
                <a:xfrm rot="16200000">
                  <a:off x="4545528" y="2345548"/>
                  <a:ext cx="235178" cy="2735564"/>
                  <a:chOff x="4656517" y="2410441"/>
                  <a:chExt cx="235178" cy="2735564"/>
                </a:xfrm>
              </p:grpSpPr>
              <p:sp>
                <p:nvSpPr>
                  <p:cNvPr id="48" name="Oval 47"/>
                  <p:cNvSpPr/>
                  <p:nvPr/>
                </p:nvSpPr>
                <p:spPr>
                  <a:xfrm>
                    <a:off x="4656517" y="2410441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9" name="Oval 48"/>
                  <p:cNvSpPr/>
                  <p:nvPr/>
                </p:nvSpPr>
                <p:spPr>
                  <a:xfrm>
                    <a:off x="4656517" y="27627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" name="Oval 49"/>
                  <p:cNvSpPr/>
                  <p:nvPr/>
                </p:nvSpPr>
                <p:spPr>
                  <a:xfrm>
                    <a:off x="4656517" y="3114566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1" name="Oval 50"/>
                  <p:cNvSpPr/>
                  <p:nvPr/>
                </p:nvSpPr>
                <p:spPr>
                  <a:xfrm>
                    <a:off x="4656517" y="346685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2" name="Oval 51"/>
                  <p:cNvSpPr/>
                  <p:nvPr/>
                </p:nvSpPr>
                <p:spPr>
                  <a:xfrm>
                    <a:off x="4656517" y="383090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3" name="Oval 52"/>
                  <p:cNvSpPr/>
                  <p:nvPr/>
                </p:nvSpPr>
                <p:spPr>
                  <a:xfrm>
                    <a:off x="4656517" y="4183198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4" name="Oval 53"/>
                  <p:cNvSpPr/>
                  <p:nvPr/>
                </p:nvSpPr>
                <p:spPr>
                  <a:xfrm>
                    <a:off x="4656517" y="45350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5" name="Oval 54"/>
                  <p:cNvSpPr/>
                  <p:nvPr/>
                </p:nvSpPr>
                <p:spPr>
                  <a:xfrm>
                    <a:off x="4656517" y="4887323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45" name="Oval 44"/>
                <p:cNvSpPr/>
                <p:nvPr/>
              </p:nvSpPr>
              <p:spPr>
                <a:xfrm rot="16200000">
                  <a:off x="6146608" y="3583525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/>
                <p:cNvSpPr/>
                <p:nvPr/>
              </p:nvSpPr>
              <p:spPr>
                <a:xfrm rot="16200000">
                  <a:off x="6523847" y="3581249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 rot="16200000">
                  <a:off x="6900597" y="3571767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>
                <a:off x="3294396" y="1170321"/>
                <a:ext cx="3852192" cy="247400"/>
                <a:chOff x="3295335" y="3583519"/>
                <a:chExt cx="3852192" cy="247400"/>
              </a:xfrm>
            </p:grpSpPr>
            <p:grpSp>
              <p:nvGrpSpPr>
                <p:cNvPr id="32" name="Group 31"/>
                <p:cNvGrpSpPr/>
                <p:nvPr/>
              </p:nvGrpSpPr>
              <p:grpSpPr>
                <a:xfrm rot="16200000">
                  <a:off x="4545528" y="2345548"/>
                  <a:ext cx="235178" cy="2735564"/>
                  <a:chOff x="4656517" y="2410441"/>
                  <a:chExt cx="235178" cy="2735564"/>
                </a:xfrm>
              </p:grpSpPr>
              <p:sp>
                <p:nvSpPr>
                  <p:cNvPr id="36" name="Oval 35"/>
                  <p:cNvSpPr/>
                  <p:nvPr/>
                </p:nvSpPr>
                <p:spPr>
                  <a:xfrm>
                    <a:off x="4656517" y="2410441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" name="Oval 36"/>
                  <p:cNvSpPr/>
                  <p:nvPr/>
                </p:nvSpPr>
                <p:spPr>
                  <a:xfrm>
                    <a:off x="4656517" y="27627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8" name="Oval 37"/>
                  <p:cNvSpPr/>
                  <p:nvPr/>
                </p:nvSpPr>
                <p:spPr>
                  <a:xfrm>
                    <a:off x="4656517" y="3114566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" name="Oval 38"/>
                  <p:cNvSpPr/>
                  <p:nvPr/>
                </p:nvSpPr>
                <p:spPr>
                  <a:xfrm>
                    <a:off x="4656517" y="346685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" name="Oval 39"/>
                  <p:cNvSpPr/>
                  <p:nvPr/>
                </p:nvSpPr>
                <p:spPr>
                  <a:xfrm>
                    <a:off x="4656517" y="383090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" name="Oval 40"/>
                  <p:cNvSpPr/>
                  <p:nvPr/>
                </p:nvSpPr>
                <p:spPr>
                  <a:xfrm>
                    <a:off x="4656517" y="4183198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" name="Oval 41"/>
                  <p:cNvSpPr/>
                  <p:nvPr/>
                </p:nvSpPr>
                <p:spPr>
                  <a:xfrm>
                    <a:off x="4656517" y="45350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" name="Oval 42"/>
                  <p:cNvSpPr/>
                  <p:nvPr/>
                </p:nvSpPr>
                <p:spPr>
                  <a:xfrm>
                    <a:off x="4656517" y="4887323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3" name="Oval 32"/>
                <p:cNvSpPr/>
                <p:nvPr/>
              </p:nvSpPr>
              <p:spPr>
                <a:xfrm rot="16200000">
                  <a:off x="6146608" y="3583525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/>
                <p:cNvSpPr/>
                <p:nvPr/>
              </p:nvSpPr>
              <p:spPr>
                <a:xfrm rot="16200000">
                  <a:off x="6523847" y="3581249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Oval 34"/>
                <p:cNvSpPr/>
                <p:nvPr/>
              </p:nvSpPr>
              <p:spPr>
                <a:xfrm rot="16200000">
                  <a:off x="6900597" y="3571767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3294396" y="1502299"/>
                <a:ext cx="3852192" cy="247400"/>
                <a:chOff x="3295335" y="3583519"/>
                <a:chExt cx="3852192" cy="247400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 rot="16200000">
                  <a:off x="4545528" y="2345548"/>
                  <a:ext cx="235178" cy="2735564"/>
                  <a:chOff x="4656517" y="2410441"/>
                  <a:chExt cx="235178" cy="2735564"/>
                </a:xfrm>
              </p:grpSpPr>
              <p:sp>
                <p:nvSpPr>
                  <p:cNvPr id="24" name="Oval 23"/>
                  <p:cNvSpPr/>
                  <p:nvPr/>
                </p:nvSpPr>
                <p:spPr>
                  <a:xfrm>
                    <a:off x="4656517" y="2410441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5" name="Oval 24"/>
                  <p:cNvSpPr/>
                  <p:nvPr/>
                </p:nvSpPr>
                <p:spPr>
                  <a:xfrm>
                    <a:off x="4656517" y="27627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" name="Oval 25"/>
                  <p:cNvSpPr/>
                  <p:nvPr/>
                </p:nvSpPr>
                <p:spPr>
                  <a:xfrm>
                    <a:off x="4656517" y="3114566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" name="Oval 26"/>
                  <p:cNvSpPr/>
                  <p:nvPr/>
                </p:nvSpPr>
                <p:spPr>
                  <a:xfrm>
                    <a:off x="4656517" y="346685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" name="Oval 27"/>
                  <p:cNvSpPr/>
                  <p:nvPr/>
                </p:nvSpPr>
                <p:spPr>
                  <a:xfrm>
                    <a:off x="4656517" y="3830907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" name="Oval 28"/>
                  <p:cNvSpPr/>
                  <p:nvPr/>
                </p:nvSpPr>
                <p:spPr>
                  <a:xfrm>
                    <a:off x="4656517" y="4183198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0" name="Oval 29"/>
                  <p:cNvSpPr/>
                  <p:nvPr/>
                </p:nvSpPr>
                <p:spPr>
                  <a:xfrm>
                    <a:off x="4656517" y="4535032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1" name="Oval 30"/>
                  <p:cNvSpPr/>
                  <p:nvPr/>
                </p:nvSpPr>
                <p:spPr>
                  <a:xfrm>
                    <a:off x="4656517" y="4887323"/>
                    <a:ext cx="235178" cy="25868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1" name="Oval 20"/>
                <p:cNvSpPr/>
                <p:nvPr/>
              </p:nvSpPr>
              <p:spPr>
                <a:xfrm rot="16200000">
                  <a:off x="6146608" y="3583525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Oval 21"/>
                <p:cNvSpPr/>
                <p:nvPr/>
              </p:nvSpPr>
              <p:spPr>
                <a:xfrm rot="16200000">
                  <a:off x="6523847" y="3581249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Oval 22"/>
                <p:cNvSpPr/>
                <p:nvPr/>
              </p:nvSpPr>
              <p:spPr>
                <a:xfrm rot="16200000">
                  <a:off x="6900597" y="3571767"/>
                  <a:ext cx="235178" cy="258682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17" name="TextBox 116"/>
            <p:cNvSpPr txBox="1"/>
            <p:nvPr/>
          </p:nvSpPr>
          <p:spPr>
            <a:xfrm>
              <a:off x="5279738" y="1725981"/>
              <a:ext cx="3005951" cy="41549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Spatial data:</a:t>
              </a:r>
            </a:p>
            <a:p>
              <a:pPr marL="285750" indent="-285750">
                <a:buFontTx/>
                <a:buChar char="-"/>
              </a:pPr>
              <a:r>
                <a:rPr lang="en-US" sz="2400" dirty="0" smtClean="0"/>
                <a:t>Elevation </a:t>
              </a:r>
            </a:p>
            <a:p>
              <a:endParaRPr lang="en-US" sz="2400" dirty="0" smtClean="0"/>
            </a:p>
            <a:p>
              <a:r>
                <a:rPr lang="en-US" sz="2400" dirty="0" smtClean="0"/>
                <a:t>Temporal data:</a:t>
              </a:r>
            </a:p>
            <a:p>
              <a:pPr marL="285750" indent="-285750">
                <a:buFontTx/>
                <a:buChar char="-"/>
              </a:pPr>
              <a:r>
                <a:rPr lang="en-US" sz="2400" dirty="0" smtClean="0"/>
                <a:t>Climate variables</a:t>
              </a:r>
            </a:p>
            <a:p>
              <a:endParaRPr lang="en-US" sz="2400" dirty="0" smtClean="0"/>
            </a:p>
            <a:p>
              <a:r>
                <a:rPr lang="en-US" sz="2400" dirty="0" smtClean="0"/>
                <a:t>Spatial x temporal:</a:t>
              </a:r>
            </a:p>
            <a:p>
              <a:pPr marL="285750" indent="-285750">
                <a:buFontTx/>
                <a:buChar char="-"/>
              </a:pPr>
              <a:r>
                <a:rPr lang="en-US" sz="2400" dirty="0" smtClean="0"/>
                <a:t>Species composition</a:t>
              </a:r>
            </a:p>
            <a:p>
              <a:pPr marL="285750" indent="-285750">
                <a:buFontTx/>
                <a:buChar char="-"/>
              </a:pPr>
              <a:r>
                <a:rPr lang="en-US" sz="2400" dirty="0" smtClean="0"/>
                <a:t>Snow depth</a:t>
              </a:r>
            </a:p>
            <a:p>
              <a:endParaRPr lang="en-US" sz="2400" dirty="0"/>
            </a:p>
            <a:p>
              <a:endParaRPr lang="en-US" sz="24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561623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72</Words>
  <Application>Microsoft Macintosh PowerPoint</Application>
  <PresentationFormat>On-screen Show (4:3)</PresentationFormat>
  <Paragraphs>25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Niwot Ridge LTER</vt:lpstr>
      <vt:lpstr>Niwot Ridge, Colorado </vt:lpstr>
      <vt:lpstr>Niwot Ridge, Colorado </vt:lpstr>
      <vt:lpstr>Niwot Ridge, Colorado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Lauren Hallett</dc:creator>
  <cp:lastModifiedBy>Lauren Hallett</cp:lastModifiedBy>
  <cp:revision>9</cp:revision>
  <dcterms:created xsi:type="dcterms:W3CDTF">2016-08-06T22:45:04Z</dcterms:created>
  <dcterms:modified xsi:type="dcterms:W3CDTF">2016-08-07T12:43:19Z</dcterms:modified>
</cp:coreProperties>
</file>

<file path=docProps/thumbnail.jpeg>
</file>